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96" r:id="rId1"/>
  </p:sldMasterIdLst>
  <p:notesMasterIdLst>
    <p:notesMasterId r:id="rId55"/>
  </p:notesMasterIdLst>
  <p:sldIdLst>
    <p:sldId id="256" r:id="rId2"/>
    <p:sldId id="326" r:id="rId3"/>
    <p:sldId id="356" r:id="rId4"/>
    <p:sldId id="416" r:id="rId5"/>
    <p:sldId id="357" r:id="rId6"/>
    <p:sldId id="359" r:id="rId7"/>
    <p:sldId id="417" r:id="rId8"/>
    <p:sldId id="360" r:id="rId9"/>
    <p:sldId id="430" r:id="rId10"/>
    <p:sldId id="361" r:id="rId11"/>
    <p:sldId id="419" r:id="rId12"/>
    <p:sldId id="400" r:id="rId13"/>
    <p:sldId id="431" r:id="rId14"/>
    <p:sldId id="421" r:id="rId15"/>
    <p:sldId id="420" r:id="rId16"/>
    <p:sldId id="401" r:id="rId17"/>
    <p:sldId id="362" r:id="rId18"/>
    <p:sldId id="363" r:id="rId19"/>
    <p:sldId id="402" r:id="rId20"/>
    <p:sldId id="422" r:id="rId21"/>
    <p:sldId id="364" r:id="rId22"/>
    <p:sldId id="399" r:id="rId23"/>
    <p:sldId id="425" r:id="rId24"/>
    <p:sldId id="433" r:id="rId25"/>
    <p:sldId id="365" r:id="rId26"/>
    <p:sldId id="371" r:id="rId27"/>
    <p:sldId id="372" r:id="rId28"/>
    <p:sldId id="374" r:id="rId29"/>
    <p:sldId id="373" r:id="rId30"/>
    <p:sldId id="403" r:id="rId31"/>
    <p:sldId id="375" r:id="rId32"/>
    <p:sldId id="376" r:id="rId33"/>
    <p:sldId id="404" r:id="rId34"/>
    <p:sldId id="377" r:id="rId35"/>
    <p:sldId id="378" r:id="rId36"/>
    <p:sldId id="405" r:id="rId37"/>
    <p:sldId id="384" r:id="rId38"/>
    <p:sldId id="406" r:id="rId39"/>
    <p:sldId id="385" r:id="rId40"/>
    <p:sldId id="407" r:id="rId41"/>
    <p:sldId id="386" r:id="rId42"/>
    <p:sldId id="387" r:id="rId43"/>
    <p:sldId id="408" r:id="rId44"/>
    <p:sldId id="410" r:id="rId45"/>
    <p:sldId id="411" r:id="rId46"/>
    <p:sldId id="412" r:id="rId47"/>
    <p:sldId id="393" r:id="rId48"/>
    <p:sldId id="394" r:id="rId49"/>
    <p:sldId id="395" r:id="rId50"/>
    <p:sldId id="396" r:id="rId51"/>
    <p:sldId id="397" r:id="rId52"/>
    <p:sldId id="427" r:id="rId53"/>
    <p:sldId id="398" r:id="rId5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Tw Cen MT" panose="020B0602020104020603" pitchFamily="34" charset="0"/>
      <p:regular r:id="rId61"/>
      <p:bold r:id="rId62"/>
      <p:italic r:id="rId63"/>
      <p:boldItalic r:id="rId64"/>
    </p:embeddedFont>
    <p:embeddedFont>
      <p:font typeface="Wingdings 2" panose="05020102010507070707" pitchFamily="18" charset="2"/>
      <p:regular r:id="rId65"/>
    </p:embeddedFont>
    <p:embeddedFont>
      <p:font typeface="华文仿宋" panose="02010600040101010101" pitchFamily="2" charset="-122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6" autoAdjust="0"/>
    <p:restoredTop sz="94660"/>
  </p:normalViewPr>
  <p:slideViewPr>
    <p:cSldViewPr>
      <p:cViewPr varScale="1">
        <p:scale>
          <a:sx n="63" d="100"/>
          <a:sy n="63" d="100"/>
        </p:scale>
        <p:origin x="11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94EDE80-E368-46C8-BFBE-AFFEC507F008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6AAD-9D57-438D-AD67-8F922716C385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E05FB98-7ED7-448C-8870-584F5536236C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E3A2-A4FE-4999-8AE7-503C0560925B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B3A9-E397-4FC0-8E43-8FB2BBE2B4A3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3C812E1-3354-4B1B-8410-8A17AED85DA2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D599D1-6197-437D-B01A-DED3F6CB84BB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06B-FB8B-4243-BC4C-62382E4D52DD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52EC-5E5A-4DEE-BF57-C526E38AAC9A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9A7-2FBE-4242-8EAF-11E352EDC2F5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130A8B7-0F81-4411-8972-9B1ED7942F37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016961-9CDA-4F06-B65E-087FDF3940B4}" type="datetime1">
              <a:rPr lang="en-US" altLang="zh-CN" smtClean="0"/>
              <a:t>6/9/2022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10.png"/><Relationship Id="rId4" Type="http://schemas.openxmlformats.org/officeDocument/2006/relationships/image" Target="../media/image6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tiff"/><Relationship Id="rId5" Type="http://schemas.openxmlformats.org/officeDocument/2006/relationships/image" Target="../media/image80.tiff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90.tiff"/><Relationship Id="rId4" Type="http://schemas.openxmlformats.org/officeDocument/2006/relationships/image" Target="../media/image8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tiff"/><Relationship Id="rId4" Type="http://schemas.openxmlformats.org/officeDocument/2006/relationships/image" Target="../media/image8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1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3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3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8.png"/><Relationship Id="rId7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7. Plane Wave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8984E-E15A-4975-A215-FFEB8E53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1611511" y="1914416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0AB11A2-B43D-43C6-AA84-430F52F67149}"/>
              </a:ext>
            </a:extLst>
          </p:cNvPr>
          <p:cNvSpPr/>
          <p:nvPr/>
        </p:nvSpPr>
        <p:spPr>
          <a:xfrm>
            <a:off x="2123728" y="4797152"/>
            <a:ext cx="2088232" cy="432048"/>
          </a:xfrm>
          <a:prstGeom prst="ellipse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30DB31-3917-41B5-B256-FB9E44DA3735}"/>
              </a:ext>
            </a:extLst>
          </p:cNvPr>
          <p:cNvSpPr txBox="1"/>
          <p:nvPr/>
        </p:nvSpPr>
        <p:spPr>
          <a:xfrm>
            <a:off x="467544" y="1772816"/>
            <a:ext cx="237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the vector PDE equation into three scalar PDE equation</a:t>
            </a:r>
            <a:endParaRPr lang="zh-CN" alt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A35BF23-853A-48C9-8948-1A0491F42390}"/>
              </a:ext>
            </a:extLst>
          </p:cNvPr>
          <p:cNvCxnSpPr/>
          <p:nvPr/>
        </p:nvCxnSpPr>
        <p:spPr>
          <a:xfrm>
            <a:off x="4572000" y="4221088"/>
            <a:ext cx="21602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BE45C13-C0F6-43C7-954C-A44D3EF2CC15}"/>
              </a:ext>
            </a:extLst>
          </p:cNvPr>
          <p:cNvSpPr txBox="1"/>
          <p:nvPr/>
        </p:nvSpPr>
        <p:spPr>
          <a:xfrm>
            <a:off x="4539446" y="4221088"/>
            <a:ext cx="264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magnitude and uniform direction</a:t>
            </a:r>
            <a:endParaRPr lang="zh-CN" altLang="en-US" sz="16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Transverse Electromagnetic (TEM) Wave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" name="公式" r:id="rId5" imgW="3555720" imgH="444240" progId="Equation.3">
                  <p:embed/>
                </p:oleObj>
              </mc:Choice>
              <mc:Fallback>
                <p:oleObj name="公式" r:id="rId5" imgW="355572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43050"/>
                        <a:ext cx="711200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BDA9FB-7548-4737-96A5-7A2CCE34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20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Form of the 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9997" y="5584483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wave travelling along +</a:t>
            </a:r>
            <a:r>
              <a:rPr lang="en-US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only: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8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7197" y="6041683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5"/>
          <a:srcRect l="32071" t="75782" r="33653" b="-248"/>
          <a:stretch/>
        </p:blipFill>
        <p:spPr>
          <a:xfrm>
            <a:off x="9164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8788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644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sp>
        <p:nvSpPr>
          <p:cNvPr id="23" name="Up Arrow 22"/>
          <p:cNvSpPr/>
          <p:nvPr/>
        </p:nvSpPr>
        <p:spPr>
          <a:xfrm flipV="1">
            <a:off x="37532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8137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+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800" y="4315822"/>
            <a:ext cx="6813608" cy="104702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0" grpId="0" animBg="1"/>
      <p:bldP spid="21" grpId="0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391" y="1556792"/>
            <a:ext cx="523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corresponding M field is obtained by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78092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338019"/>
            <a:ext cx="3555879" cy="158417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37147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89" y="4509120"/>
            <a:ext cx="42195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26" y="5461620"/>
            <a:ext cx="22193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56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66699" y="178466"/>
                <a:ext cx="8676088" cy="990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4900" dirty="0"/>
                  <a:t>Proof of TEM Nature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 &amp;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6699" y="178466"/>
                <a:ext cx="8676088" cy="990600"/>
              </a:xfrm>
              <a:blipFill>
                <a:blip r:embed="rId2"/>
                <a:stretch>
                  <a:fillRect l="-2881" b="-19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33460" t="91446" r="34189"/>
          <a:stretch/>
        </p:blipFill>
        <p:spPr bwMode="auto">
          <a:xfrm>
            <a:off x="5763768" y="1618488"/>
            <a:ext cx="2133600" cy="75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176650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y</a:t>
            </a:r>
          </a:p>
        </p:txBody>
      </p:sp>
      <p:sp>
        <p:nvSpPr>
          <p:cNvPr id="7" name="Up Arrow 6"/>
          <p:cNvSpPr/>
          <p:nvPr/>
        </p:nvSpPr>
        <p:spPr>
          <a:xfrm rot="5400000">
            <a:off x="5084629" y="175267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63585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z</a:t>
            </a:r>
          </a:p>
        </p:txBody>
      </p:sp>
      <p:sp>
        <p:nvSpPr>
          <p:cNvPr id="9" name="Up Arrow 8"/>
          <p:cNvSpPr/>
          <p:nvPr/>
        </p:nvSpPr>
        <p:spPr>
          <a:xfrm rot="5400000">
            <a:off x="5084629" y="262202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81000" y="3509978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y and z</a:t>
            </a:r>
          </a:p>
        </p:txBody>
      </p:sp>
      <p:sp>
        <p:nvSpPr>
          <p:cNvPr id="12" name="Up Arrow 11"/>
          <p:cNvSpPr/>
          <p:nvPr/>
        </p:nvSpPr>
        <p:spPr>
          <a:xfrm rot="5400000">
            <a:off x="5084629" y="3496155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8138115" y="3352800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8216451" y="1709731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8213403" y="2575564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  <a:blipFill rotWithShape="0">
                <a:blip r:embed="rId6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651" y="4883948"/>
            <a:ext cx="3834765" cy="1728788"/>
          </a:xfrm>
          <a:prstGeom prst="rect">
            <a:avLst/>
          </a:prstGeom>
        </p:spPr>
      </p:pic>
      <p:sp>
        <p:nvSpPr>
          <p:cNvPr id="20" name="Up Arrow 19"/>
          <p:cNvSpPr/>
          <p:nvPr/>
        </p:nvSpPr>
        <p:spPr>
          <a:xfrm rot="5400000">
            <a:off x="4595318" y="550368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Multiply 21"/>
          <p:cNvSpPr/>
          <p:nvPr/>
        </p:nvSpPr>
        <p:spPr>
          <a:xfrm>
            <a:off x="6404348" y="5346005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19">
            <a:extLst>
              <a:ext uri="{FF2B5EF4-FFF2-40B4-BE49-F238E27FC236}">
                <a16:creationId xmlns:a16="http://schemas.microsoft.com/office/drawing/2014/main" id="{9775E35D-598A-44C5-832E-0F7244EFDB7B}"/>
              </a:ext>
            </a:extLst>
          </p:cNvPr>
          <p:cNvSpPr/>
          <p:nvPr/>
        </p:nvSpPr>
        <p:spPr>
          <a:xfrm rot="7340172">
            <a:off x="4986230" y="3722206"/>
            <a:ext cx="226053" cy="118800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/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6D5197-27A2-4F56-AC1D-7BEDA6D5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allAtOnce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Impedance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Summary: </a:t>
            </a:r>
            <a:r>
              <a:rPr lang="en-US" sz="2400" dirty="0"/>
              <a:t>This is a plane wave with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71578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/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806B07-84F4-47E8-8321-27D0F05C486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428473" y="4530337"/>
            <a:ext cx="883175" cy="590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/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912AE4-F80F-485D-AE19-0D8013198C8D}"/>
              </a:ext>
            </a:extLst>
          </p:cNvPr>
          <p:cNvCxnSpPr>
            <a:cxnSpLocks/>
          </p:cNvCxnSpPr>
          <p:nvPr/>
        </p:nvCxnSpPr>
        <p:spPr>
          <a:xfrm>
            <a:off x="6732240" y="4530337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533BEB-7F84-4002-9832-2BC324D84665}"/>
              </a:ext>
            </a:extLst>
          </p:cNvPr>
          <p:cNvCxnSpPr>
            <a:cxnSpLocks/>
          </p:cNvCxnSpPr>
          <p:nvPr/>
        </p:nvCxnSpPr>
        <p:spPr>
          <a:xfrm flipV="1">
            <a:off x="7092280" y="5883788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4AF61C9-F16A-467A-ABAC-6A8213035276}"/>
              </a:ext>
            </a:extLst>
          </p:cNvPr>
          <p:cNvSpPr txBox="1"/>
          <p:nvPr/>
        </p:nvSpPr>
        <p:spPr>
          <a:xfrm>
            <a:off x="4880619" y="5120598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0D005C-C197-4AF9-B433-D1DE61346D48}"/>
              </a:ext>
            </a:extLst>
          </p:cNvPr>
          <p:cNvSpPr txBox="1"/>
          <p:nvPr/>
        </p:nvSpPr>
        <p:spPr>
          <a:xfrm>
            <a:off x="6104755" y="5127114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93DAE83-25A2-4DFD-887F-008224F38C6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428473" y="5520708"/>
            <a:ext cx="894452" cy="60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A23D985-2473-4F02-A73B-8FF0C6587899}"/>
              </a:ext>
            </a:extLst>
          </p:cNvPr>
          <p:cNvCxnSpPr>
            <a:cxnSpLocks/>
          </p:cNvCxnSpPr>
          <p:nvPr/>
        </p:nvCxnSpPr>
        <p:spPr>
          <a:xfrm flipV="1">
            <a:off x="6732240" y="5526226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F05A564-05FF-4D1F-BB73-C812D24B646F}"/>
              </a:ext>
            </a:extLst>
          </p:cNvPr>
          <p:cNvSpPr txBox="1"/>
          <p:nvPr/>
        </p:nvSpPr>
        <p:spPr>
          <a:xfrm>
            <a:off x="7484425" y="4843755"/>
            <a:ext cx="1497547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Exponential term for propagation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9BD971-C760-4199-8F56-69319BC91271}"/>
              </a:ext>
            </a:extLst>
          </p:cNvPr>
          <p:cNvCxnSpPr>
            <a:cxnSpLocks/>
          </p:cNvCxnSpPr>
          <p:nvPr/>
        </p:nvCxnSpPr>
        <p:spPr>
          <a:xfrm>
            <a:off x="7067563" y="4565485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4A5CFC-00C5-41A6-ABFD-30A7C19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4824536" cy="219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896066"/>
            <a:ext cx="4608512" cy="129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5A3AA-E8DE-4431-9B7D-97E6E876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274979"/>
            <a:ext cx="5746254" cy="135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5539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1F497D"/>
                </a:solidFill>
              </a:rPr>
              <a:t>Wave’s Phase Velocity 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6FEF85-A405-4ABD-9F4E-A2C1832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E82E3-8602-4C72-BE5D-C1C2C01F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7-1 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76408C-BFE9-455A-9332-3CA98CBA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0178" name="Picture 2" descr="Image result for linear polarization animation">
            <a:extLst>
              <a:ext uri="{FF2B5EF4-FFF2-40B4-BE49-F238E27FC236}">
                <a16:creationId xmlns:a16="http://schemas.microsoft.com/office/drawing/2014/main" id="{868C9937-B33D-43AF-935E-6494FDE6B0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42975"/>
            <a:ext cx="597217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 Overview</a:t>
            </a:r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72026D-E25B-44ED-98A9-C5C5F81C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blipFill rotWithShape="1">
                <a:blip r:embed="rId2"/>
                <a:stretch>
                  <a:fillRect l="-3846" t="-4839" r="-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blipFill rotWithShape="1">
                <a:blip r:embed="rId3"/>
                <a:stretch>
                  <a:fillRect l="-2375" b="-24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67544" y="3356992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4000" r="-11667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blipFill rotWithShape="1"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60DEB-6910-497D-AF4D-C281E5E2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0458" y="5229200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plane wave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5273524-5F08-49C8-9A92-4BCDF4892428}"/>
                  </a:ext>
                </a:extLst>
              </p:cNvPr>
              <p:cNvSpPr txBox="1"/>
              <p:nvPr/>
            </p:nvSpPr>
            <p:spPr>
              <a:xfrm>
                <a:off x="4922512" y="3744526"/>
                <a:ext cx="2369944" cy="405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5273524-5F08-49C8-9A92-4BCDF489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512" y="3744526"/>
                <a:ext cx="2369944" cy="405945"/>
              </a:xfrm>
              <a:prstGeom prst="rect">
                <a:avLst/>
              </a:prstGeom>
              <a:blipFill>
                <a:blip r:embed="rId8"/>
                <a:stretch>
                  <a:fillRect l="-4627" t="-19403" r="-1542" b="-38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431D9E9-82C7-4094-AF12-028FC8E32BBE}"/>
                  </a:ext>
                </a:extLst>
              </p:cNvPr>
              <p:cNvSpPr txBox="1"/>
              <p:nvPr/>
            </p:nvSpPr>
            <p:spPr>
              <a:xfrm>
                <a:off x="4526986" y="2526114"/>
                <a:ext cx="3753946" cy="749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431D9E9-82C7-4094-AF12-028FC8E32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986" y="2526114"/>
                <a:ext cx="3753946" cy="749564"/>
              </a:xfrm>
              <a:prstGeom prst="rect">
                <a:avLst/>
              </a:prstGeom>
              <a:blipFill>
                <a:blip r:embed="rId9"/>
                <a:stretch>
                  <a:fillRect b="-3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  <p:bldP spid="17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59375"/>
          <a:stretch/>
        </p:blipFill>
        <p:spPr bwMode="auto">
          <a:xfrm>
            <a:off x="1175179" y="5445224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4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TEM Wave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propagation (not wave vector)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blipFill rotWithShape="1">
                <a:blip r:embed="rId5"/>
                <a:stretch>
                  <a:fillRect l="-2184" t="-2597" r="-3155" b="-9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175179" y="5463512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3" name="公式" r:id="rId6" imgW="1549080" imgH="774360" progId="Equation.3">
                  <p:embed/>
                </p:oleObj>
              </mc:Choice>
              <mc:Fallback>
                <p:oleObj name="公式" r:id="rId6" imgW="1549080" imgH="774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3714752"/>
                        <a:ext cx="310197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985E83-5C90-4CD4-93D4-A0EA241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64241F-339F-453E-8E0F-40F04B0F58F8}"/>
                  </a:ext>
                </a:extLst>
              </p:cNvPr>
              <p:cNvSpPr txBox="1"/>
              <p:nvPr/>
            </p:nvSpPr>
            <p:spPr>
              <a:xfrm>
                <a:off x="5698194" y="446901"/>
                <a:ext cx="1017650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64241F-339F-453E-8E0F-40F04B0F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194" y="446901"/>
                <a:ext cx="1017650" cy="291811"/>
              </a:xfrm>
              <a:prstGeom prst="rect">
                <a:avLst/>
              </a:prstGeom>
              <a:blipFill>
                <a:blip r:embed="rId8"/>
                <a:stretch>
                  <a:fillRect l="-2395" t="-16667" r="-30539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Wave decomposition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A3CCF-C98D-4222-8895-24F403E2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591872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</a:t>
                </a:r>
                <a:r>
                  <a:rPr 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alternating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surface current can be considered as a source for plane waves. If 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free-space, find the resulting fields by assuming plane waves on either side of the current sheet and enforcing boundary conditions.</a:t>
                </a: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591872" cy="1356900"/>
              </a:xfrm>
              <a:prstGeom prst="rect">
                <a:avLst/>
              </a:prstGeom>
              <a:blipFill>
                <a:blip r:embed="rId2"/>
                <a:stretch>
                  <a:fillRect l="-639" t="-2703" r="-781" b="-4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288231" y="2420888"/>
            <a:ext cx="3851721" cy="4264048"/>
            <a:chOff x="288231" y="2420888"/>
            <a:chExt cx="3851721" cy="4264048"/>
          </a:xfrm>
        </p:grpSpPr>
        <p:cxnSp>
          <p:nvCxnSpPr>
            <p:cNvPr id="53" name="Straight Arrow Connector 52"/>
            <p:cNvCxnSpPr/>
            <p:nvPr/>
          </p:nvCxnSpPr>
          <p:spPr>
            <a:xfrm flipH="1" flipV="1">
              <a:off x="2471648" y="30666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2471648" y="3667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2471648" y="427061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471648" y="487106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>
            <a:xfrm>
              <a:off x="871448" y="5416659"/>
              <a:ext cx="2895600" cy="0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544543" y="4929376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H="1" flipV="1">
              <a:off x="2471648" y="2548491"/>
              <a:ext cx="0" cy="2868168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532608" y="2420888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667" r="-25333" b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/>
            <p:nvPr/>
          </p:nvCxnSpPr>
          <p:spPr>
            <a:xfrm flipH="1">
              <a:off x="1045184" y="4727811"/>
              <a:ext cx="2459736" cy="1639824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863828" y="5843487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 flipV="1">
              <a:off x="2221712" y="322514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2221712" y="382560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2221712" y="4429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>
            <a:xfrm flipH="1" flipV="1">
              <a:off x="2221712" y="50295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1965680" y="33821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1965680" y="398257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>
            <a:xfrm flipH="1" flipV="1">
              <a:off x="1965680" y="45860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>
            <a:xfrm flipH="1" flipV="1">
              <a:off x="1965680" y="51865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2724632" y="287462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2724632" y="347508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2724632" y="407858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2724632" y="467904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2980664" y="270230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2980664" y="330276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2980664" y="390626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2980664" y="450672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1706600" y="35817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1706600" y="41822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1706600" y="478572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 flipH="1" flipV="1">
              <a:off x="1706600" y="53861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flipH="1" flipV="1">
              <a:off x="1450568" y="37387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 flipH="1" flipV="1">
              <a:off x="1450568" y="433919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 flipH="1" flipV="1">
              <a:off x="1450568" y="494269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1450568" y="55431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231" y="4257133"/>
              <a:ext cx="970313" cy="41710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9639" y="3570017"/>
              <a:ext cx="970313" cy="426800"/>
            </a:xfrm>
            <a:prstGeom prst="rect">
              <a:avLst/>
            </a:prstGeom>
          </p:spPr>
        </p:pic>
        <p:cxnSp>
          <p:nvCxnSpPr>
            <p:cNvPr id="92" name="Straight Arrow Connector 91"/>
            <p:cNvCxnSpPr/>
            <p:nvPr/>
          </p:nvCxnSpPr>
          <p:spPr>
            <a:xfrm flipH="1" flipV="1">
              <a:off x="2221712" y="571414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3" name="Straight Arrow Connector 92"/>
            <p:cNvCxnSpPr/>
            <p:nvPr/>
          </p:nvCxnSpPr>
          <p:spPr>
            <a:xfrm flipH="1" flipV="1">
              <a:off x="1965680" y="5871120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2724632" y="536362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2980664" y="519130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>
            <a:xfrm flipH="1" flipV="1">
              <a:off x="1706600" y="6070764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450568" y="622773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8" name="Straight Arrow Connector 97"/>
            <p:cNvCxnSpPr/>
            <p:nvPr/>
          </p:nvCxnSpPr>
          <p:spPr>
            <a:xfrm flipH="1" flipV="1">
              <a:off x="2471648" y="555541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sp>
        <p:nvSpPr>
          <p:cNvPr id="99" name="Content Placeholder 4"/>
          <p:cNvSpPr txBox="1">
            <a:spLocks/>
          </p:cNvSpPr>
          <p:nvPr/>
        </p:nvSpPr>
        <p:spPr>
          <a:xfrm>
            <a:off x="4325587" y="2470750"/>
            <a:ext cx="4440462" cy="3896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entire surface current have uniform phase, it can be determined that the generated plane waves also have planar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wavefronts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planes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plane wave propagates in +z and –z direction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–x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–y direction for z propagation, and +y direction for –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propagation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AE19D7-88CD-4CB2-8F64-15C9450F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827584" y="5589240"/>
            <a:ext cx="6591985" cy="410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we can get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F58BDC-F18B-401D-B3E5-65A59063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827584" y="3573016"/>
            <a:ext cx="4608512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0EDB746-504F-43BF-8B53-E82E39197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808948"/>
              </p:ext>
            </p:extLst>
          </p:nvPr>
        </p:nvGraphicFramePr>
        <p:xfrm>
          <a:off x="784891" y="4209980"/>
          <a:ext cx="78089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5" name="Equation" r:id="rId3" imgW="3530520" imgH="520560" progId="Equation.DSMT4">
                  <p:embed/>
                </p:oleObj>
              </mc:Choice>
              <mc:Fallback>
                <p:oleObj name="Equation" r:id="rId3" imgW="3530520" imgH="5205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589DABA-F7DB-4BF4-8168-629BF942B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891" y="4209980"/>
                        <a:ext cx="780891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0CDC5DC-7434-4AF0-969D-F5B5ACC6C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214186"/>
              </p:ext>
            </p:extLst>
          </p:nvPr>
        </p:nvGraphicFramePr>
        <p:xfrm>
          <a:off x="2914650" y="5589240"/>
          <a:ext cx="16573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6" name="Equation" r:id="rId5" imgW="749160" imgH="190440" progId="Equation.DSMT4">
                  <p:embed/>
                </p:oleObj>
              </mc:Choice>
              <mc:Fallback>
                <p:oleObj name="Equation" r:id="rId5" imgW="749160" imgH="1904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0EDB746-504F-43BF-8B53-E82E39197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4650" y="5589240"/>
                        <a:ext cx="1657350" cy="42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068DBAF-BB23-45F7-9E3E-69B2D20337B5}"/>
              </a:ext>
            </a:extLst>
          </p:cNvPr>
          <p:cNvSpPr txBox="1">
            <a:spLocks/>
          </p:cNvSpPr>
          <p:nvPr/>
        </p:nvSpPr>
        <p:spPr>
          <a:xfrm>
            <a:off x="827584" y="1655535"/>
            <a:ext cx="4032448" cy="2124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arbitrary numbers representing field amplitudes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FDD305B-3EA3-403E-A507-8D8C54C9C4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320603"/>
              </p:ext>
            </p:extLst>
          </p:nvPr>
        </p:nvGraphicFramePr>
        <p:xfrm>
          <a:off x="5076056" y="1774608"/>
          <a:ext cx="3399603" cy="1826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7" name="Equation" r:id="rId7" imgW="1536480" imgH="825480" progId="Equation.DSMT4">
                  <p:embed/>
                </p:oleObj>
              </mc:Choice>
              <mc:Fallback>
                <p:oleObj name="Equation" r:id="rId7" imgW="1536480" imgH="825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589DABA-F7DB-4BF4-8168-629BF942B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76056" y="1774608"/>
                        <a:ext cx="3399603" cy="1826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069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>
                <a:solidFill>
                  <a:schemeClr val="tx2"/>
                </a:solidFill>
              </a:rPr>
              <a:t>z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If: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then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4AD942-A4D9-4C75-99B2-40403E5E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Polarization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en-US" sz="2400" dirty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>
                <a:solidFill>
                  <a:srgbClr val="3366FF"/>
                </a:solidFill>
              </a:rPr>
              <a:t>E</a:t>
            </a:r>
            <a:r>
              <a:rPr lang="en-US" sz="2400" dirty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>
                <a:solidFill>
                  <a:srgbClr val="3366FF"/>
                </a:solidFill>
              </a:rPr>
              <a:t>at a fixed </a:t>
            </a:r>
            <a:r>
              <a:rPr lang="en-US" sz="2400" i="1" dirty="0" err="1">
                <a:solidFill>
                  <a:srgbClr val="3366FF"/>
                </a:solidFill>
              </a:rPr>
              <a:t>z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446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Magnitude </a:t>
            </a: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not amplitude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sz="2400" dirty="0">
                <a:solidFill>
                  <a:srgbClr val="FF0000"/>
                </a:solidFill>
              </a:rPr>
              <a:t> of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Inclination Angle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42560C-9F99-4150-8F60-1059598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Polarization: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 traces a line</a:t>
            </a:r>
            <a:r>
              <a:rPr lang="en-US" dirty="0"/>
              <a:t>( </a:t>
            </a:r>
            <a:r>
              <a:rPr lang="en-US" dirty="0">
                <a:solidFill>
                  <a:schemeClr val="tx2"/>
                </a:solidFill>
              </a:rPr>
              <a:t>in blue) </a:t>
            </a:r>
            <a:r>
              <a:rPr lang="en-US" dirty="0">
                <a:solidFill>
                  <a:srgbClr val="FF0000"/>
                </a:solidFill>
              </a:rPr>
              <a:t>as the wave traverses a fixed plane </a:t>
            </a: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6E835-6417-47AB-A1A1-35696D09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9154" name="Picture 2" descr="See the source image">
            <a:extLst>
              <a:ext uri="{FF2B5EF4-FFF2-40B4-BE49-F238E27FC236}">
                <a16:creationId xmlns:a16="http://schemas.microsoft.com/office/drawing/2014/main" id="{860A36ED-6926-4C5F-BD9D-1930C99EDD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2388925"/>
            <a:ext cx="42481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/>
              <a:t>Circular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Left-hand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Right-hand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5EAD-F5AE-407C-8E98-190962D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Rectangle 7"/>
          <p:cNvSpPr/>
          <p:nvPr/>
        </p:nvSpPr>
        <p:spPr>
          <a:xfrm>
            <a:off x="4097003" y="2736515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6A06E-0888-436B-A99E-EF65512A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Guided EM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</a:rPr>
              <a:t>Unbounded EM Waves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748842-1281-4BBD-897A-C9546C73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B32C3C-D3BC-4E4A-B6BC-0DAA960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038332-9F49-4315-A8EB-07F4E77E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of 3 (mV/</a:t>
            </a:r>
            <a:r>
              <a:rPr lang="en-US" sz="2000" dirty="0" err="1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i="1" dirty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F735C-E525-4689-949F-87B47A41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FDCA1F-2846-454D-A443-3C4D10CC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Elliptical Polarization: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Linear and circular polarizations are special cases of elliptical polarization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441E3D-2519-4F05-8D61-FF36030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Rectangle 9"/>
          <p:cNvSpPr/>
          <p:nvPr/>
        </p:nvSpPr>
        <p:spPr>
          <a:xfrm>
            <a:off x="3450804" y="5855143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251520" y="6486955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D80B51-D13C-4ADF-BCD0-73BA5D4F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7-3 cont.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2233E0-D6FE-4DE3-B43C-19FFF372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61188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37" name="公式" r:id="rId5" imgW="761760" imgH="203040" progId="Equation.3">
                  <p:embed/>
                </p:oleObj>
              </mc:Choice>
              <mc:Fallback>
                <p:oleObj name="公式" r:id="rId5" imgW="7617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4808550"/>
                        <a:ext cx="15255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C215C4-72BB-4873-9583-D6AF72C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AB5C4A-4726-469E-AD60-A356D448271D}"/>
              </a:ext>
            </a:extLst>
          </p:cNvPr>
          <p:cNvSpPr txBox="1"/>
          <p:nvPr/>
        </p:nvSpPr>
        <p:spPr>
          <a:xfrm>
            <a:off x="1331640" y="484561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Definition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70687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12035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12" y="621508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Check when </a:t>
            </a:r>
            <a:r>
              <a:rPr lang="el-GR" altLang="zh-CN" sz="2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” = 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146F2-B5F0-43D0-BB20-B3583DD4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 and </a:t>
            </a:r>
            <a:r>
              <a:rPr lang="en-US" sz="3200" b="1" dirty="0">
                <a:solidFill>
                  <a:srgbClr val="FF0000"/>
                </a:solidFill>
              </a:rPr>
              <a:t>H</a:t>
            </a:r>
            <a:r>
              <a:rPr lang="en-US" sz="3200" dirty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9268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2027" y="2348876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4E217-1553-4E57-B94B-35628FC2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6E28D1-5885-4224-9B7F-7D087F932E2F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3242255" y="1956902"/>
            <a:ext cx="561275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6958124-93B4-4C9A-8FE0-8E859F24479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136763" y="1956902"/>
            <a:ext cx="350988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0928C2-E3DD-4F27-BED0-1CD723B87CC8}"/>
              </a:ext>
            </a:extLst>
          </p:cNvPr>
          <p:cNvSpPr txBox="1"/>
          <p:nvPr/>
        </p:nvSpPr>
        <p:spPr>
          <a:xfrm>
            <a:off x="2694401" y="1556792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4FDC76-3384-4CBE-A6EF-E61B769C47B4}"/>
              </a:ext>
            </a:extLst>
          </p:cNvPr>
          <p:cNvSpPr txBox="1"/>
          <p:nvPr/>
        </p:nvSpPr>
        <p:spPr>
          <a:xfrm>
            <a:off x="3862130" y="1556792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79BFC9-538F-42E4-8395-B7E27237B31A}"/>
              </a:ext>
            </a:extLst>
          </p:cNvPr>
          <p:cNvSpPr txBox="1"/>
          <p:nvPr/>
        </p:nvSpPr>
        <p:spPr>
          <a:xfrm>
            <a:off x="6617190" y="1556792"/>
            <a:ext cx="149754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Propagation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E42DFFE-796E-482A-A9A8-F7136AA3662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640962" y="1956902"/>
            <a:ext cx="1214943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B63038-3CC5-4969-B0D9-7E6DE7B8B817}"/>
              </a:ext>
            </a:extLst>
          </p:cNvPr>
          <p:cNvSpPr txBox="1"/>
          <p:nvPr/>
        </p:nvSpPr>
        <p:spPr>
          <a:xfrm>
            <a:off x="5171971" y="1556792"/>
            <a:ext cx="136786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Attenuation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80625D2-9972-4E0B-BFC4-C339F4EBF33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340771" y="1956902"/>
            <a:ext cx="2025193" cy="469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Time-Harmonic Fields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sinusoidal time variations: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14908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98" y="1569535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5173577"/>
            <a:ext cx="2794500" cy="36213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A1BF0-6648-4FAD-9226-8490262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7FE491-B424-4DD1-870C-C8071B638B07}"/>
              </a:ext>
            </a:extLst>
          </p:cNvPr>
          <p:cNvSpPr txBox="1"/>
          <p:nvPr/>
        </p:nvSpPr>
        <p:spPr>
          <a:xfrm>
            <a:off x="467544" y="328585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 a linear, isotropic, and homogeneous medium with </a:t>
            </a:r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 and </a:t>
            </a:r>
            <a:r>
              <a:rPr lang="el-GR" altLang="zh-CN" sz="2400" dirty="0">
                <a:solidFill>
                  <a:srgbClr val="FF0000"/>
                </a:solidFill>
              </a:rPr>
              <a:t>μ</a:t>
            </a:r>
            <a:r>
              <a:rPr lang="en-US" altLang="zh-CN" sz="2400" dirty="0">
                <a:solidFill>
                  <a:srgbClr val="FF0000"/>
                </a:solidFill>
              </a:rPr>
              <a:t>, the Maxwell’s equations in phasor form are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74612CE-DDE0-4212-BD2A-909A4FEF7E28}"/>
              </a:ext>
            </a:extLst>
          </p:cNvPr>
          <p:cNvCxnSpPr/>
          <p:nvPr/>
        </p:nvCxnSpPr>
        <p:spPr>
          <a:xfrm>
            <a:off x="8244408" y="2024904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2F5CD03-2A1F-431A-861D-20D855E357B5}"/>
              </a:ext>
            </a:extLst>
          </p:cNvPr>
          <p:cNvSpPr txBox="1"/>
          <p:nvPr/>
        </p:nvSpPr>
        <p:spPr>
          <a:xfrm>
            <a:off x="6804248" y="253528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Time dependence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0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Magnitude of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69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Skin depth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22148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A9232-9E71-4F1E-B6C9-780CB56A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1D353B-327C-4B78-A188-94734966160B}"/>
                  </a:ext>
                </a:extLst>
              </p:cNvPr>
              <p:cNvSpPr txBox="1"/>
              <p:nvPr/>
            </p:nvSpPr>
            <p:spPr>
              <a:xfrm>
                <a:off x="937843" y="2922012"/>
                <a:ext cx="27866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1D353B-327C-4B78-A188-947349661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43" y="2922012"/>
                <a:ext cx="278666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and High Frequency Approximations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6143636" y="4857760"/>
            <a:ext cx="857256" cy="50006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238195-AFF1-45C4-97F2-5973619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878E0F-A1FD-4934-B682-1A73A436912F}"/>
              </a:ext>
            </a:extLst>
          </p:cNvPr>
          <p:cNvSpPr/>
          <p:nvPr/>
        </p:nvSpPr>
        <p:spPr>
          <a:xfrm>
            <a:off x="4788024" y="1916832"/>
            <a:ext cx="2448272" cy="4872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001D2C-18E2-4F25-9BF3-88DD89E2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96FC1F-99DB-470F-95B1-7D583DED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14628B-599E-4473-A9FD-51C08B91A735}"/>
              </a:ext>
            </a:extLst>
          </p:cNvPr>
          <p:cNvCxnSpPr/>
          <p:nvPr/>
        </p:nvCxnSpPr>
        <p:spPr>
          <a:xfrm>
            <a:off x="1475656" y="3573016"/>
            <a:ext cx="46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  <p:sp>
        <p:nvSpPr>
          <p:cNvPr id="6" name="Rectangle 4"/>
          <p:cNvSpPr/>
          <p:nvPr/>
        </p:nvSpPr>
        <p:spPr>
          <a:xfrm>
            <a:off x="3071802" y="4572008"/>
            <a:ext cx="785818" cy="35719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78EE70-EC60-4B85-9405-8B793E76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81F6A-52DF-48D0-9771-34DCD9C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AEE7F7-44BC-464B-B68B-02E00C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0A3B68-AAB8-40CB-8473-C624AF08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Poynting vector: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power intercepted by A: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Time-average power density: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D3E51-C157-42B0-80F3-4778842C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Plane Wave in Lossless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62296"/>
            <a:ext cx="4221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plane wave with </a:t>
            </a:r>
            <a:r>
              <a:rPr lang="en-US" sz="2400" b="1" dirty="0">
                <a:solidFill>
                  <a:srgbClr val="FF0000"/>
                </a:solidFill>
              </a:rPr>
              <a:t>E H</a:t>
            </a:r>
            <a:r>
              <a:rPr lang="en-US" sz="2400" dirty="0">
                <a:solidFill>
                  <a:srgbClr val="FF0000"/>
                </a:solidFill>
              </a:rPr>
              <a:t> field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844" y="3831431"/>
            <a:ext cx="697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time-average power density carried by the wave is: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405" y="2060848"/>
            <a:ext cx="3495515" cy="95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202CD0-3424-4824-ACED-76C74A89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t="10943" r="2721"/>
          <a:stretch/>
        </p:blipFill>
        <p:spPr bwMode="auto">
          <a:xfrm>
            <a:off x="4211960" y="2037138"/>
            <a:ext cx="4781405" cy="126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19EC460A-8EB7-47D1-8266-0B69FB1684C4}"/>
              </a:ext>
            </a:extLst>
          </p:cNvPr>
          <p:cNvSpPr/>
          <p:nvPr/>
        </p:nvSpPr>
        <p:spPr>
          <a:xfrm>
            <a:off x="1547664" y="2633671"/>
            <a:ext cx="504056" cy="36933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5740BEC6-2E45-44F2-8668-7A55E7206BAE}"/>
              </a:ext>
            </a:extLst>
          </p:cNvPr>
          <p:cNvSpPr txBox="1"/>
          <p:nvPr/>
        </p:nvSpPr>
        <p:spPr>
          <a:xfrm>
            <a:off x="899592" y="335160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875F8F2-78D3-4FED-B2A8-B6E3BA70A787}"/>
              </a:ext>
            </a:extLst>
          </p:cNvPr>
          <p:cNvSpPr/>
          <p:nvPr/>
        </p:nvSpPr>
        <p:spPr>
          <a:xfrm>
            <a:off x="2555776" y="2627619"/>
            <a:ext cx="504056" cy="36933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73743CED-DEF4-4F6D-871B-E3F392E49BC0}"/>
              </a:ext>
            </a:extLst>
          </p:cNvPr>
          <p:cNvSpPr/>
          <p:nvPr/>
        </p:nvSpPr>
        <p:spPr>
          <a:xfrm>
            <a:off x="1673678" y="3063344"/>
            <a:ext cx="252028" cy="36933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4DAE29FC-304E-4715-A608-14CEBD61C34C}"/>
              </a:ext>
            </a:extLst>
          </p:cNvPr>
          <p:cNvSpPr/>
          <p:nvPr/>
        </p:nvSpPr>
        <p:spPr>
          <a:xfrm>
            <a:off x="2681790" y="3063344"/>
            <a:ext cx="252028" cy="36933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DE16D8-5FB8-4B9B-AA3A-0C1FC4BBE2C2}"/>
              </a:ext>
            </a:extLst>
          </p:cNvPr>
          <p:cNvSpPr txBox="1"/>
          <p:nvPr/>
        </p:nvSpPr>
        <p:spPr>
          <a:xfrm>
            <a:off x="6228184" y="2575637"/>
            <a:ext cx="236622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l-GR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0 means the material is lossy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>
                <a:solidFill>
                  <a:srgbClr val="FF0000"/>
                </a:solidFill>
              </a:rPr>
              <a:t>lossy</a:t>
            </a:r>
            <a:r>
              <a:rPr lang="en-US" sz="2000" dirty="0">
                <a:solidFill>
                  <a:srgbClr val="FF0000"/>
                </a:solidFill>
              </a:rPr>
              <a:t> medium: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power density is :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in </a:t>
            </a:r>
            <a:r>
              <a:rPr lang="en-US" dirty="0" err="1"/>
              <a:t>Lossy</a:t>
            </a:r>
            <a:r>
              <a:rPr lang="en-US" dirty="0"/>
              <a:t> Medium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8C2C9-C966-41F8-9292-AB66C972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63A69155-9E29-43AB-BBCA-060C44C9A90F}"/>
              </a:ext>
            </a:extLst>
          </p:cNvPr>
          <p:cNvSpPr/>
          <p:nvPr/>
        </p:nvSpPr>
        <p:spPr>
          <a:xfrm>
            <a:off x="3923928" y="5029200"/>
            <a:ext cx="648072" cy="6858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1D5A285-EEDC-4134-A8E4-018C679A8D60}"/>
              </a:ext>
            </a:extLst>
          </p:cNvPr>
          <p:cNvSpPr/>
          <p:nvPr/>
        </p:nvSpPr>
        <p:spPr>
          <a:xfrm>
            <a:off x="1719684" y="4443698"/>
            <a:ext cx="764084" cy="31024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B6CE9F45-1652-4985-A820-C4F680353F83}"/>
              </a:ext>
            </a:extLst>
          </p:cNvPr>
          <p:cNvSpPr/>
          <p:nvPr/>
        </p:nvSpPr>
        <p:spPr>
          <a:xfrm rot="14595011">
            <a:off x="3589683" y="2565375"/>
            <a:ext cx="301398" cy="2917635"/>
          </a:xfrm>
          <a:prstGeom prst="downArrow">
            <a:avLst>
              <a:gd name="adj1" fmla="val 50000"/>
              <a:gd name="adj2" fmla="val 70109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BED1D5-3D7E-4A22-A2C1-C7ADE3726D56}"/>
                  </a:ext>
                </a:extLst>
              </p:cNvPr>
              <p:cNvSpPr txBox="1"/>
              <p:nvPr/>
            </p:nvSpPr>
            <p:spPr>
              <a:xfrm>
                <a:off x="5031281" y="2693121"/>
                <a:ext cx="3491069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complex, only the real part represents the real power that can flow with the wave propagation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BED1D5-3D7E-4A22-A2C1-C7ADE3726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81" y="2693121"/>
                <a:ext cx="3491069" cy="956929"/>
              </a:xfrm>
              <a:prstGeom prst="rect">
                <a:avLst/>
              </a:prstGeom>
              <a:blipFill>
                <a:blip r:embed="rId7"/>
                <a:stretch>
                  <a:fillRect l="-1396" r="-873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3">
            <a:extLst>
              <a:ext uri="{FF2B5EF4-FFF2-40B4-BE49-F238E27FC236}">
                <a16:creationId xmlns:a16="http://schemas.microsoft.com/office/drawing/2014/main" id="{29194F09-D1DC-4AA2-92D6-FF3C6C1C64C1}"/>
              </a:ext>
            </a:extLst>
          </p:cNvPr>
          <p:cNvSpPr/>
          <p:nvPr/>
        </p:nvSpPr>
        <p:spPr>
          <a:xfrm>
            <a:off x="5031280" y="2712973"/>
            <a:ext cx="3491069" cy="95692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4" grpId="0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16616E-00A7-48B7-974B-BDB3CB0E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Density of Different Polarization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880806" cy="803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880806" cy="803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Circular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92080" y="2564904"/>
            <a:ext cx="928804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092280" y="5427364"/>
            <a:ext cx="936104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fields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8ED697-316F-461B-9702-F2459BF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76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41A6E1-2C7D-4D84-8E17-133E7640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004048" y="620688"/>
            <a:ext cx="220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Homework due XXX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51187"/>
          <a:stretch/>
        </p:blipFill>
        <p:spPr bwMode="auto">
          <a:xfrm>
            <a:off x="80697" y="2075656"/>
            <a:ext cx="4347287" cy="178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6F7B3-3B96-448A-91BE-35E5B4C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6F4F4D-A88A-4632-A501-E57E18DBA070}"/>
              </a:ext>
            </a:extLst>
          </p:cNvPr>
          <p:cNvSpPr txBox="1"/>
          <p:nvPr/>
        </p:nvSpPr>
        <p:spPr>
          <a:xfrm>
            <a:off x="282084" y="1621433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Use source-free Maxwell’s equations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44F966-5A9D-4B4D-91A5-1119CD5638A3}"/>
                  </a:ext>
                </a:extLst>
              </p:cNvPr>
              <p:cNvSpPr txBox="1"/>
              <p:nvPr/>
            </p:nvSpPr>
            <p:spPr>
              <a:xfrm>
                <a:off x="2122408" y="3923590"/>
                <a:ext cx="95321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44F966-5A9D-4B4D-91A5-1119CD56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08" y="3923590"/>
                <a:ext cx="953210" cy="310598"/>
              </a:xfrm>
              <a:prstGeom prst="rect">
                <a:avLst/>
              </a:prstGeom>
              <a:blipFill>
                <a:blip r:embed="rId4"/>
                <a:stretch>
                  <a:fillRect l="-4459" r="-5096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91B3B63D-E3A9-49F2-884C-10A02E258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49563"/>
          <a:stretch/>
        </p:blipFill>
        <p:spPr bwMode="auto">
          <a:xfrm>
            <a:off x="76200" y="4221088"/>
            <a:ext cx="4347287" cy="184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7107" y="5054912"/>
            <a:ext cx="211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Speed</a:t>
            </a:r>
          </a:p>
        </p:txBody>
      </p:sp>
      <p:sp>
        <p:nvSpPr>
          <p:cNvPr id="6" name="Up Arrow 5"/>
          <p:cNvSpPr/>
          <p:nvPr/>
        </p:nvSpPr>
        <p:spPr>
          <a:xfrm rot="10800000">
            <a:off x="1828800" y="4572000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6385628" y="3917847"/>
            <a:ext cx="1371600" cy="89880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2971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wave equation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(mechanical displacement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wave)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76400"/>
            <a:ext cx="2225250" cy="50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467" y="1702267"/>
            <a:ext cx="2173500" cy="452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808" y="1702267"/>
            <a:ext cx="1966500" cy="452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27" y="2397289"/>
            <a:ext cx="2691000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9E0C70-2D83-4892-9174-FD1D0BFB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/>
      <p:bldP spid="6" grpId="0" animBg="1"/>
      <p:bldP spid="7" grpId="0" build="allAtOnce" animBg="1"/>
      <p:bldP spid="8" grpId="0" animBg="1"/>
      <p:bldP spid="9" grpId="0" animBg="1"/>
      <p:bldP spid="1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If the medium is </a:t>
            </a:r>
            <a:r>
              <a:rPr lang="en-US" b="1" i="1" dirty="0" err="1">
                <a:solidFill>
                  <a:srgbClr val="FF0000"/>
                </a:solidFill>
              </a:rPr>
              <a:t>nonconducting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dirty="0" err="1"/>
              <a:t>σ</a:t>
            </a:r>
            <a:r>
              <a:rPr lang="en-US" b="1" dirty="0"/>
              <a:t> = 0), </a:t>
            </a:r>
            <a:r>
              <a:rPr lang="en-US" dirty="0"/>
              <a:t>the wave does not suffer any attenuation as it travels and hence the medium is said to be </a:t>
            </a:r>
            <a:r>
              <a:rPr lang="en-US" b="1" i="1" dirty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2996952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246E3-245F-4A3A-B835-872DDE32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272F41D-630A-4D89-A27F-2EE0368D9CF7}"/>
              </a:ext>
            </a:extLst>
          </p:cNvPr>
          <p:cNvSpPr/>
          <p:nvPr/>
        </p:nvSpPr>
        <p:spPr>
          <a:xfrm>
            <a:off x="5184088" y="3162522"/>
            <a:ext cx="18000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5F444C5-63DC-401F-8EE3-05DCF99536AB}"/>
              </a:ext>
            </a:extLst>
          </p:cNvPr>
          <p:cNvCxnSpPr>
            <a:cxnSpLocks/>
          </p:cNvCxnSpPr>
          <p:nvPr/>
        </p:nvCxnSpPr>
        <p:spPr>
          <a:xfrm flipV="1">
            <a:off x="4427984" y="6417376"/>
            <a:ext cx="0" cy="39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268FF30-6B68-4FEA-8567-50550C843414}"/>
              </a:ext>
            </a:extLst>
          </p:cNvPr>
          <p:cNvSpPr txBox="1"/>
          <p:nvPr/>
        </p:nvSpPr>
        <p:spPr>
          <a:xfrm>
            <a:off x="4427984" y="6516052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is positive sign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Solve the Wave Equation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42509"/>
            <a:ext cx="29146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467154"/>
            <a:ext cx="53435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56" y="3062287"/>
            <a:ext cx="2543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1587BE7-8B1A-4BCA-B5EB-CA8E623F2010}"/>
              </a:ext>
            </a:extLst>
          </p:cNvPr>
          <p:cNvCxnSpPr>
            <a:cxnSpLocks/>
          </p:cNvCxnSpPr>
          <p:nvPr/>
        </p:nvCxnSpPr>
        <p:spPr>
          <a:xfrm>
            <a:off x="5004048" y="3458287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950D0E2-F212-4F55-A2A6-B9ADB1CA6C63}"/>
              </a:ext>
            </a:extLst>
          </p:cNvPr>
          <p:cNvSpPr txBox="1"/>
          <p:nvPr/>
        </p:nvSpPr>
        <p:spPr>
          <a:xfrm>
            <a:off x="5940152" y="3051242"/>
            <a:ext cx="2825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this PDE equation to solve for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solve for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箭头: 左弧形 4">
            <a:extLst>
              <a:ext uri="{FF2B5EF4-FFF2-40B4-BE49-F238E27FC236}">
                <a16:creationId xmlns:a16="http://schemas.microsoft.com/office/drawing/2014/main" id="{62B7A69B-ACE5-4FA5-B524-E7890BCB550B}"/>
              </a:ext>
            </a:extLst>
          </p:cNvPr>
          <p:cNvSpPr/>
          <p:nvPr/>
        </p:nvSpPr>
        <p:spPr>
          <a:xfrm>
            <a:off x="2051720" y="3429000"/>
            <a:ext cx="651673" cy="1872208"/>
          </a:xfrm>
          <a:prstGeom prst="curved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E8FABA-C609-4DFE-B176-6723C785434C}"/>
              </a:ext>
            </a:extLst>
          </p:cNvPr>
          <p:cNvSpPr txBox="1"/>
          <p:nvPr/>
        </p:nvSpPr>
        <p:spPr>
          <a:xfrm>
            <a:off x="179512" y="3857272"/>
            <a:ext cx="178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PDE equation can be expanded to</a:t>
            </a:r>
            <a:endParaRPr lang="zh-CN" alt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68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35460</TotalTime>
  <Words>1092</Words>
  <Application>Microsoft Office PowerPoint</Application>
  <PresentationFormat>全屏显示(4:3)</PresentationFormat>
  <Paragraphs>256</Paragraphs>
  <Slides>53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Tw Cen MT</vt:lpstr>
      <vt:lpstr>Times New Roman</vt:lpstr>
      <vt:lpstr>Wingdings</vt:lpstr>
      <vt:lpstr>Wingdings 2</vt:lpstr>
      <vt:lpstr>华文仿宋</vt:lpstr>
      <vt:lpstr>Cambria Math</vt:lpstr>
      <vt:lpstr>Calibri</vt:lpstr>
      <vt:lpstr>Median</vt:lpstr>
      <vt:lpstr>公式</vt:lpstr>
      <vt:lpstr>Equation</vt:lpstr>
      <vt:lpstr>7. Plane Wave Propagation</vt:lpstr>
      <vt:lpstr>Chapter 7 Overview</vt:lpstr>
      <vt:lpstr>PowerPoint 演示文稿</vt:lpstr>
      <vt:lpstr>Time-Harmonic Fields</vt:lpstr>
      <vt:lpstr>Complex Permittivity</vt:lpstr>
      <vt:lpstr>Wave Equations</vt:lpstr>
      <vt:lpstr>Wave Nature</vt:lpstr>
      <vt:lpstr>Lossless Media</vt:lpstr>
      <vt:lpstr>Solve the Wave Equation</vt:lpstr>
      <vt:lpstr>Uniform Plane Wave</vt:lpstr>
      <vt:lpstr>Transverse Electromagnetic (TEM) Wave</vt:lpstr>
      <vt:lpstr>Uniform Plane Wave Solution</vt:lpstr>
      <vt:lpstr>Uniform Plane Wave Solution</vt:lpstr>
      <vt:lpstr>Proof of TEM Nature (E ⃑⊥k ⃑ &amp; H ⃑⊥k ⃑)</vt:lpstr>
      <vt:lpstr>Intrinsic Impedance</vt:lpstr>
      <vt:lpstr>   </vt:lpstr>
      <vt:lpstr>   </vt:lpstr>
      <vt:lpstr>PowerPoint 演示文稿</vt:lpstr>
      <vt:lpstr>PowerPoint 演示文稿</vt:lpstr>
      <vt:lpstr>General Plane Wave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PowerPoint 演示文稿</vt:lpstr>
      <vt:lpstr>Example 7-2 cont.</vt:lpstr>
      <vt:lpstr>Example 7-2 cont.</vt:lpstr>
      <vt:lpstr>Elliptical Polarization: General Case</vt:lpstr>
      <vt:lpstr>PowerPoint 演示文稿</vt:lpstr>
      <vt:lpstr>PowerPoint 演示文稿</vt:lpstr>
      <vt:lpstr>Lossy Media</vt:lpstr>
      <vt:lpstr>Lossy Media</vt:lpstr>
      <vt:lpstr>Attenuation</vt:lpstr>
      <vt:lpstr>Attenuation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PowerPoint 演示文稿</vt:lpstr>
      <vt:lpstr>Power Density</vt:lpstr>
      <vt:lpstr>Plane Wave in Lossless Medium</vt:lpstr>
      <vt:lpstr>Plane Wave in Lossy Medium</vt:lpstr>
      <vt:lpstr>PowerPoint 演示文稿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603</cp:revision>
  <dcterms:created xsi:type="dcterms:W3CDTF">2010-03-29T13:07:50Z</dcterms:created>
  <dcterms:modified xsi:type="dcterms:W3CDTF">2022-06-09T04:20:27Z</dcterms:modified>
</cp:coreProperties>
</file>